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4" r:id="rId3"/>
    <p:sldId id="261" r:id="rId4"/>
    <p:sldId id="260" r:id="rId5"/>
    <p:sldId id="257" r:id="rId6"/>
    <p:sldId id="259" r:id="rId7"/>
    <p:sldId id="262" r:id="rId8"/>
    <p:sldId id="263" r:id="rId9"/>
    <p:sldId id="265" r:id="rId10"/>
    <p:sldId id="258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150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735B-608B-4366-8132-BFB872840334}" type="datetimeFigureOut">
              <a:rPr lang="en-ID" smtClean="0"/>
              <a:t>14/11/2024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41141769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735B-608B-4366-8132-BFB872840334}" type="datetimeFigureOut">
              <a:rPr lang="en-ID" smtClean="0"/>
              <a:t>14/11/2024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5966224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735B-608B-4366-8132-BFB872840334}" type="datetimeFigureOut">
              <a:rPr lang="en-ID" smtClean="0"/>
              <a:t>14/11/2024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3387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735B-608B-4366-8132-BFB872840334}" type="datetimeFigureOut">
              <a:rPr lang="en-ID" smtClean="0"/>
              <a:t>14/11/2024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807559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735B-608B-4366-8132-BFB872840334}" type="datetimeFigureOut">
              <a:rPr lang="en-ID" smtClean="0"/>
              <a:t>14/11/2024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5972345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735B-608B-4366-8132-BFB872840334}" type="datetimeFigureOut">
              <a:rPr lang="en-ID" smtClean="0"/>
              <a:t>14/11/2024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1009281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735B-608B-4366-8132-BFB872840334}" type="datetimeFigureOut">
              <a:rPr lang="en-ID" smtClean="0"/>
              <a:t>14/11/2024</a:t>
            </a:fld>
            <a:endParaRPr lang="en-ID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847941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735B-608B-4366-8132-BFB872840334}" type="datetimeFigureOut">
              <a:rPr lang="en-ID" smtClean="0"/>
              <a:t>14/11/2024</a:t>
            </a:fld>
            <a:endParaRPr lang="en-ID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1604260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735B-608B-4366-8132-BFB872840334}" type="datetimeFigureOut">
              <a:rPr lang="en-ID" smtClean="0"/>
              <a:t>14/11/2024</a:t>
            </a:fld>
            <a:endParaRPr lang="en-ID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9553077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735B-608B-4366-8132-BFB872840334}" type="datetimeFigureOut">
              <a:rPr lang="en-ID" smtClean="0"/>
              <a:t>14/11/2024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6276286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8D735B-608B-4366-8132-BFB872840334}" type="datetimeFigureOut">
              <a:rPr lang="en-ID" smtClean="0"/>
              <a:t>14/11/2024</a:t>
            </a:fld>
            <a:endParaRPr lang="en-ID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D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672538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8D735B-608B-4366-8132-BFB872840334}" type="datetimeFigureOut">
              <a:rPr lang="en-ID" smtClean="0"/>
              <a:t>14/11/2024</a:t>
            </a:fld>
            <a:endParaRPr lang="en-ID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D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8E7108-B542-4D35-BA57-BCEBCB728CD8}" type="slidenum">
              <a:rPr lang="en-ID" smtClean="0"/>
              <a:t>‹#›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545905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9ED0C-BB54-A6DE-E5BD-60E6A54F826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5400" dirty="0">
                <a:latin typeface="Arial" panose="020B0604020202020204" pitchFamily="34" charset="0"/>
                <a:cs typeface="Arial" panose="020B0604020202020204" pitchFamily="34" charset="0"/>
              </a:rPr>
              <a:t>Research Progress Presentation 1</a:t>
            </a:r>
            <a:endParaRPr lang="en-ID" sz="5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F5C565-8B93-0273-3693-87756743B4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Lim Liang Sun (B4)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56687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B34C5-0426-3F29-632B-A97BCBC0A7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Future Work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3B5589-2DAB-33D8-1B92-1DD7101987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Target identification method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Expand ranking system to handle multiple targets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Add obstacles to avoid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76599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987C-6C14-5528-99CC-9A240587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Outline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523AE-20AC-507C-C10D-0A944AE7B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8042910" cy="4743127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Research topic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Problem setting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Simulation environment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Future work</a:t>
            </a:r>
          </a:p>
        </p:txBody>
      </p:sp>
    </p:spTree>
    <p:extLst>
      <p:ext uri="{BB962C8B-B14F-4D97-AF65-F5344CB8AC3E}">
        <p14:creationId xmlns:p14="http://schemas.microsoft.com/office/powerpoint/2010/main" val="19513605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987C-6C14-5528-99CC-9A240587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Research topic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523AE-20AC-507C-C10D-0A944AE7B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8042910" cy="4743127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Coverage and task splitting of multi-agent flocks with distributed control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Goal</a:t>
            </a:r>
          </a:p>
          <a:p>
            <a:pPr marL="457200" lvl="1" indent="0">
              <a:buNone/>
            </a:pPr>
            <a:r>
              <a:rPr lang="en-ID" dirty="0">
                <a:latin typeface="Arial" panose="020B0604020202020204" pitchFamily="34" charset="0"/>
                <a:cs typeface="Arial" panose="020B0604020202020204" pitchFamily="34" charset="0"/>
              </a:rPr>
              <a:t>cover all point of interests (POIs) in an unmapped region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409181A-B0C2-C900-35F5-316CF3886A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43771" y="4197187"/>
            <a:ext cx="2758686" cy="2070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59DAC7C-2275-DD4C-EF48-1D249DA89F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13960" y="4197187"/>
            <a:ext cx="2758686" cy="2070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rrow: Right 3">
            <a:extLst>
              <a:ext uri="{FF2B5EF4-FFF2-40B4-BE49-F238E27FC236}">
                <a16:creationId xmlns:a16="http://schemas.microsoft.com/office/drawing/2014/main" id="{62138355-4264-C691-3B34-3272003FF019}"/>
              </a:ext>
            </a:extLst>
          </p:cNvPr>
          <p:cNvSpPr/>
          <p:nvPr/>
        </p:nvSpPr>
        <p:spPr>
          <a:xfrm>
            <a:off x="4084320" y="5067300"/>
            <a:ext cx="830580" cy="36576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0162657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987C-6C14-5528-99CC-9A240587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Problem Setting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523AE-20AC-507C-C10D-0A944AE7BF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825624"/>
            <a:ext cx="7886700" cy="4743127"/>
          </a:xfrm>
        </p:spPr>
        <p:txBody>
          <a:bodyPr>
            <a:norm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Bounded unmapped 2D area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POI can appear any time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Send 3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boids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to each POI for task completion</a:t>
            </a: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Continue swarming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E383AF8-9363-7231-9294-9314035792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7142" y="4197187"/>
            <a:ext cx="2758686" cy="2070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09D828EA-B00E-CB12-BA74-C7F65E83036E}"/>
              </a:ext>
            </a:extLst>
          </p:cNvPr>
          <p:cNvSpPr/>
          <p:nvPr/>
        </p:nvSpPr>
        <p:spPr>
          <a:xfrm>
            <a:off x="4084320" y="5067300"/>
            <a:ext cx="830580" cy="36576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D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96091E7A-BDE5-13D8-16B3-693D207B54F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1407"/>
          <a:stretch/>
        </p:blipFill>
        <p:spPr bwMode="auto">
          <a:xfrm>
            <a:off x="5263392" y="4197187"/>
            <a:ext cx="2758686" cy="2065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5103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987C-6C14-5528-99CC-9A240587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Simulation Environment (1)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FF523AE-20AC-507C-C10D-0A944AE7BF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28650" y="1825624"/>
                <a:ext cx="7886700" cy="474312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Calculation of acceleration input:</a:t>
                </a:r>
              </a:p>
              <a:p>
                <a:pPr lvl="1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Apply flocking behaviors</a:t>
                </a:r>
              </a:p>
              <a:p>
                <a:pPr lvl="2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Alignment 	(averaging velocity)</a:t>
                </a:r>
              </a:p>
              <a:p>
                <a:pPr lvl="2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Cohesion	(moving to center of mass)</a:t>
                </a:r>
              </a:p>
              <a:p>
                <a:pPr lvl="2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Separation	(steer away if in danger zone)</a:t>
                </a:r>
              </a:p>
              <a:p>
                <a:pPr lvl="2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Follow target	(closest POI)</a:t>
                </a:r>
              </a:p>
              <a:p>
                <a:pPr lvl="1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Compute weighted average</a:t>
                </a:r>
              </a:p>
              <a:p>
                <a:pPr lvl="2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Weights of alignment, cohesion (fixed constant)</a:t>
                </a:r>
              </a:p>
              <a:p>
                <a:pPr lvl="2"/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Weight of separation (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∝</m:t>
                    </m:r>
                    <m:f>
                      <m:fPr>
                        <m:ctrlPr>
                          <a:rPr lang="en-US" b="0" i="1" dirty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r>
                          <a:rPr lang="en-US" i="1" dirty="0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1</m:t>
                        </m:r>
                      </m:num>
                      <m:den>
                        <m:sSub>
                          <m:sSub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𝑑</m:t>
                            </m:r>
                          </m:e>
                          <m:sub>
                            <m:r>
                              <a:rPr lang="en-US" b="0" i="1" dirty="0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𝑚𝑖𝑛</m:t>
                            </m:r>
                          </m:sub>
                        </m:sSub>
                      </m:den>
                    </m:f>
                  </m:oMath>
                </a14:m>
                <a:r>
                  <a:rPr lang="en-ID" dirty="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  <a:p>
                <a:pPr lvl="2"/>
                <a:r>
                  <a:rPr lang="en-ID" dirty="0">
                    <a:latin typeface="Arial" panose="020B0604020202020204" pitchFamily="34" charset="0"/>
                    <a:cs typeface="Arial" panose="020B0604020202020204" pitchFamily="34" charset="0"/>
                  </a:rPr>
                  <a:t>Weight of follow target (0 if no target seen, fixed constant otherwise)</a:t>
                </a: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FF523AE-20AC-507C-C10D-0A944AE7BF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28650" y="1825624"/>
                <a:ext cx="7886700" cy="4743127"/>
              </a:xfrm>
              <a:blipFill>
                <a:blip r:embed="rId2"/>
                <a:stretch>
                  <a:fillRect l="-1546" t="-2182"/>
                </a:stretch>
              </a:blipFill>
            </p:spPr>
            <p:txBody>
              <a:bodyPr/>
              <a:lstStyle/>
              <a:p>
                <a:r>
                  <a:rPr lang="en-ID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354549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987C-6C14-5528-99CC-9A240587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Simulation Environment (2)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FF523AE-20AC-507C-C10D-0A944AE7BFC0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dirty="0">
                    <a:latin typeface="Arial" panose="020B0604020202020204" pitchFamily="34" charset="0"/>
                    <a:cs typeface="Arial" panose="020B0604020202020204" pitchFamily="34" charset="0"/>
                  </a:rPr>
                  <a:t>Bounding input to match constraints</a:t>
                </a:r>
              </a:p>
              <a:p>
                <a:pPr lvl="1"/>
                <a:r>
                  <a:rPr lang="en-ID" dirty="0">
                    <a:latin typeface="Arial" panose="020B0604020202020204" pitchFamily="34" charset="0"/>
                    <a:cs typeface="Arial" panose="020B0604020202020204" pitchFamily="34" charset="0"/>
                  </a:rPr>
                  <a:t>Physical constraints </a:t>
                </a:r>
              </a:p>
              <a:p>
                <a:pPr lvl="2"/>
                <a:r>
                  <a:rPr lang="en-ID" dirty="0">
                    <a:latin typeface="Arial" panose="020B0604020202020204" pitchFamily="34" charset="0"/>
                    <a:cs typeface="Arial" panose="020B0604020202020204" pitchFamily="34" charset="0"/>
                  </a:rPr>
                  <a:t>Maximum acceleration</a:t>
                </a:r>
              </a:p>
              <a:p>
                <a:pPr marL="914400" lvl="2" indent="0">
                  <a:buNone/>
                </a:pPr>
                <a:r>
                  <a:rPr lang="en-ID" dirty="0">
                    <a:latin typeface="Arial" panose="020B0604020202020204" pitchFamily="34" charset="0"/>
                    <a:cs typeface="Arial" panose="020B0604020202020204" pitchFamily="34" charset="0"/>
                  </a:rPr>
                  <a:t>	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|</m:t>
                        </m:r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𝑎</m:t>
                        </m:r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|</m:t>
                        </m:r>
                      </m:e>
                    </m:d>
                    <m:r>
                      <a:rPr lang="en-US" b="0" i="1" smtClean="0">
                        <a:solidFill>
                          <a:srgbClr val="FF000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≤</m:t>
                    </m:r>
                    <m:sSub>
                      <m:sSubPr>
                        <m:ctrlP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𝑎</m:t>
                        </m:r>
                      </m:e>
                      <m:sub>
                        <m:r>
                          <a:rPr lang="en-US" b="0" i="1" smtClean="0">
                            <a:solidFill>
                              <a:srgbClr val="FF000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𝑚𝑎𝑥</m:t>
                        </m:r>
                      </m:sub>
                    </m:sSub>
                  </m:oMath>
                </a14:m>
                <a:endParaRPr lang="en-ID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2"/>
                <a:r>
                  <a:rPr lang="en-ID" dirty="0">
                    <a:latin typeface="Arial" panose="020B0604020202020204" pitchFamily="34" charset="0"/>
                    <a:cs typeface="Arial" panose="020B0604020202020204" pitchFamily="34" charset="0"/>
                  </a:rPr>
                  <a:t>Maximum speed</a:t>
                </a:r>
              </a:p>
              <a:p>
                <a:pPr marL="914400" lvl="2" indent="0">
                  <a:buNone/>
                </a:pPr>
                <a:r>
                  <a:rPr lang="en-ID" dirty="0">
                    <a:latin typeface="Arial" panose="020B0604020202020204" pitchFamily="34" charset="0"/>
                    <a:cs typeface="Arial" panose="020B0604020202020204" pitchFamily="34" charset="0"/>
                  </a:rPr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||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+∆</m:t>
                        </m:r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||=</m:t>
                    </m:r>
                    <m:d>
                      <m:dPr>
                        <m:begChr m:val="|"/>
                        <m:endChr m:val="|"/>
                        <m:ctrlPr>
                          <a:rPr lang="en-US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sSub>
                              <m:sSubPr>
                                <m:ctrlPr>
                                  <a:rPr lang="en-US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sSubPr>
                              <m:e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𝑣</m:t>
                                </m:r>
                              </m:e>
                              <m:sub>
                                <m:r>
                                  <a:rPr lang="en-US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𝑡</m:t>
                                </m:r>
                              </m:sub>
                            </m:sSub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+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𝑎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∗∆</m:t>
                            </m:r>
                            <m:r>
                              <a:rPr lang="en-US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𝑡</m:t>
                            </m:r>
                          </m:e>
                        </m:d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&lt;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𝑣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𝑚𝑎𝑥</m:t>
                        </m:r>
                      </m:sub>
                    </m:sSub>
                  </m:oMath>
                </a14:m>
                <a:endParaRPr lang="en-US" b="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914400" lvl="2" indent="0">
                  <a:buNone/>
                </a:pPr>
                <a:r>
                  <a:rPr lang="en-US" b="0" i="1" dirty="0">
                    <a:latin typeface="Cambria Math" panose="02040503050406030204" pitchFamily="18" charset="0"/>
                    <a:cs typeface="Arial" panose="020B0604020202020204" pitchFamily="34" charset="0"/>
                  </a:rPr>
                  <a:t>	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𝑎</m:t>
                            </m:r>
                            <m:r>
                              <a:rPr lang="en-US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en-US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rgbClr val="0070C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𝑡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∆</m:t>
                                </m:r>
                                <m:r>
                                  <a:rPr lang="en-US" b="0" i="1" smtClean="0">
                                    <a:solidFill>
                                      <a:srgbClr val="0070C0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𝑡</m:t>
                                </m:r>
                              </m:den>
                            </m:f>
                          </m:e>
                        </m:d>
                      </m:e>
                    </m:d>
                    <m:r>
                      <a:rPr lang="en-US" b="0" i="1" smtClean="0">
                        <a:solidFill>
                          <a:srgbClr val="0070C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≤</m:t>
                    </m:r>
                    <m:f>
                      <m:fPr>
                        <m:ctrlPr>
                          <a:rPr lang="en-US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0070C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𝑚𝑎𝑥</m:t>
                            </m:r>
                          </m:sub>
                        </m:sSub>
                      </m:num>
                      <m:den>
                        <m:r>
                          <a:rPr lang="en-US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∆</m:t>
                        </m:r>
                        <m:r>
                          <a:rPr lang="en-US" b="0" i="1" smtClean="0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den>
                    </m:f>
                  </m:oMath>
                </a14:m>
                <a:endParaRPr lang="en-US" b="0" i="1" dirty="0">
                  <a:latin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914400" lvl="2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 </m:t>
                      </m:r>
                    </m:oMath>
                  </m:oMathPara>
                </a14:m>
                <a:endParaRPr lang="en-ID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1"/>
                <a:r>
                  <a:rPr lang="en-ID" dirty="0">
                    <a:latin typeface="Arial" panose="020B0604020202020204" pitchFamily="34" charset="0"/>
                    <a:cs typeface="Arial" panose="020B0604020202020204" pitchFamily="34" charset="0"/>
                  </a:rPr>
                  <a:t>Desired constraints </a:t>
                </a:r>
              </a:p>
              <a:p>
                <a:pPr lvl="2"/>
                <a:r>
                  <a:rPr lang="en-ID" dirty="0">
                    <a:latin typeface="Arial" panose="020B0604020202020204" pitchFamily="34" charset="0"/>
                    <a:cs typeface="Arial" panose="020B0604020202020204" pitchFamily="34" charset="0"/>
                  </a:rPr>
                  <a:t>Minimum speed</a:t>
                </a:r>
              </a:p>
              <a:p>
                <a:pPr marL="914400" lvl="2" indent="0">
                  <a:buNone/>
                </a:pPr>
                <a:r>
                  <a:rPr lang="en-ID" dirty="0">
                    <a:latin typeface="Arial" panose="020B0604020202020204" pitchFamily="34" charset="0"/>
                    <a:cs typeface="Arial" panose="020B0604020202020204" pitchFamily="34" charset="0"/>
                  </a:rPr>
                  <a:t>	</a:t>
                </a:r>
                <a:r>
                  <a:rPr lang="en-US" b="0" dirty="0"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begChr m:val="|"/>
                        <m:endChr m:val="|"/>
                        <m:ctrlPr>
                          <a:rPr lang="en-US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d>
                          <m:dPr>
                            <m:begChr m:val="|"/>
                            <m:endChr m:val="|"/>
                            <m:ctrlPr>
                              <a:rPr lang="en-US" b="0" i="1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r>
                              <a:rPr lang="en-US" b="0" i="1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𝑎</m:t>
                            </m:r>
                            <m:r>
                              <a:rPr lang="en-US" b="0" i="1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en-US" b="0" i="1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fPr>
                              <m:num>
                                <m:sSub>
                                  <m:sSubPr>
                                    <m:ctrlPr>
                                      <a:rPr lang="en-US" b="0" i="1" smtClean="0">
                                        <a:solidFill>
                                          <a:srgbClr val="7030A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</m:ctrlPr>
                                  </m:sSubPr>
                                  <m:e>
                                    <m:r>
                                      <a:rPr lang="en-US" b="0" i="1" smtClean="0">
                                        <a:solidFill>
                                          <a:srgbClr val="7030A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𝑣</m:t>
                                    </m:r>
                                  </m:e>
                                  <m:sub>
                                    <m:r>
                                      <a:rPr lang="en-US" b="0" i="1" smtClean="0">
                                        <a:solidFill>
                                          <a:srgbClr val="7030A0"/>
                                        </a:solidFill>
                                        <a:latin typeface="Cambria Math" panose="02040503050406030204" pitchFamily="18" charset="0"/>
                                        <a:cs typeface="Arial" panose="020B0604020202020204" pitchFamily="34" charset="0"/>
                                      </a:rPr>
                                      <m:t>𝑡</m:t>
                                    </m:r>
                                  </m:sub>
                                </m:sSub>
                              </m:num>
                              <m:den>
                                <m:r>
                                  <a:rPr lang="en-US" b="0" i="1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∆</m:t>
                                </m:r>
                                <m:r>
                                  <a:rPr lang="en-US" b="0" i="1" smtClean="0">
                                    <a:solidFill>
                                      <a:srgbClr val="7030A0"/>
                                    </a:solidFill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𝑡</m:t>
                                </m:r>
                              </m:den>
                            </m:f>
                          </m:e>
                        </m:d>
                      </m:e>
                    </m:d>
                    <m:r>
                      <a:rPr lang="en-US" b="0" i="1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≥</m:t>
                    </m:r>
                    <m:f>
                      <m:fPr>
                        <m:ctrlPr>
                          <a:rPr lang="en-US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b="0" i="1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𝑣</m:t>
                            </m:r>
                          </m:e>
                          <m:sub>
                            <m:r>
                              <a:rPr lang="en-US" b="0" i="1" smtClean="0">
                                <a:solidFill>
                                  <a:srgbClr val="7030A0"/>
                                </a:solidFill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𝑚𝑖𝑛</m:t>
                            </m:r>
                          </m:sub>
                        </m:sSub>
                      </m:num>
                      <m:den>
                        <m:r>
                          <a:rPr lang="en-US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∆</m:t>
                        </m:r>
                        <m:r>
                          <a:rPr lang="en-US" b="0" i="1" smtClean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den>
                    </m:f>
                  </m:oMath>
                </a14:m>
                <a:endParaRPr lang="en-ID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endParaRPr lang="en-ID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4FF523AE-20AC-507C-C10D-0A944AE7BFC0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46" t="-3361"/>
                </a:stretch>
              </a:blipFill>
            </p:spPr>
            <p:txBody>
              <a:bodyPr/>
              <a:lstStyle/>
              <a:p>
                <a:r>
                  <a:rPr lang="en-ID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2C84861B-EE3B-2FE1-0F69-D6C8E549EF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2543" y="3881119"/>
            <a:ext cx="2782977" cy="2798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43350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987C-6C14-5528-99CC-9A240587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Simulation Environment (3)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523AE-20AC-507C-C10D-0A944AE7B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Design of minimum velocity constraint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Promote exploration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While still prioritizing no collisions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9A175E3A-54A7-85DE-2F0B-9342A9C87C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373" y="3197322"/>
            <a:ext cx="6175254" cy="27089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841746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987C-6C14-5528-99CC-9A240587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Simulation Environment (4)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F523AE-20AC-507C-C10D-0A944AE7BF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Ranking System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higher weight (2x) to lower rank neighbors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normal weight (1x) to same rank neighbors</a:t>
            </a:r>
          </a:p>
          <a:p>
            <a:pPr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lower weight (0.5x) to higher rank neighbors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7424AEC5-CA58-F44D-7F27-4CF15ADBFD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8775" y="3664361"/>
            <a:ext cx="3906449" cy="29323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292858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80987C-6C14-5528-99CC-9A2405879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Simulation Video</a:t>
            </a:r>
            <a:endParaRPr lang="en-ID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Boids">
            <a:hlinkClick r:id="" action="ppaction://media"/>
            <a:extLst>
              <a:ext uri="{FF2B5EF4-FFF2-40B4-BE49-F238E27FC236}">
                <a16:creationId xmlns:a16="http://schemas.microsoft.com/office/drawing/2014/main" id="{31EF4AB7-038E-D224-E527-ACE7D005C0CD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03263" y="1825625"/>
            <a:ext cx="7735887" cy="4351338"/>
          </a:xfrm>
        </p:spPr>
      </p:pic>
    </p:spTree>
    <p:extLst>
      <p:ext uri="{BB962C8B-B14F-4D97-AF65-F5344CB8AC3E}">
        <p14:creationId xmlns:p14="http://schemas.microsoft.com/office/powerpoint/2010/main" val="32462482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349</TotalTime>
  <Words>254</Words>
  <Application>Microsoft Office PowerPoint</Application>
  <PresentationFormat>On-screen Show (4:3)</PresentationFormat>
  <Paragraphs>53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Cambria Math</vt:lpstr>
      <vt:lpstr>Office Theme</vt:lpstr>
      <vt:lpstr>Research Progress Presentation 1</vt:lpstr>
      <vt:lpstr>Outline</vt:lpstr>
      <vt:lpstr>Research topic</vt:lpstr>
      <vt:lpstr>Problem Setting</vt:lpstr>
      <vt:lpstr>Simulation Environment (1)</vt:lpstr>
      <vt:lpstr>Simulation Environment (2)</vt:lpstr>
      <vt:lpstr>Simulation Environment (3)</vt:lpstr>
      <vt:lpstr>Simulation Environment (4)</vt:lpstr>
      <vt:lpstr>Simulation Video</vt:lpstr>
      <vt:lpstr>Future 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Research Progress Presentation 1</dc:title>
  <dc:creator>Lim Liang Sun</dc:creator>
  <cp:lastModifiedBy>Lim Liang Sun</cp:lastModifiedBy>
  <cp:revision>2</cp:revision>
  <dcterms:created xsi:type="dcterms:W3CDTF">2024-11-10T08:56:17Z</dcterms:created>
  <dcterms:modified xsi:type="dcterms:W3CDTF">2024-11-14T02:21:04Z</dcterms:modified>
</cp:coreProperties>
</file>

<file path=docProps/thumbnail.jpeg>
</file>